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9144000" cy="5143500" type="screen16x9"/>
  <p:notesSz cx="6858000" cy="9144000"/>
  <p:embeddedFontLst>
    <p:embeddedFont>
      <p:font typeface="Alfa Slab One" pitchFamily="2" charset="77"/>
      <p:regular r:id="rId29"/>
    </p:embeddedFont>
    <p:embeddedFont>
      <p:font typeface="Cambria" panose="02040503050406030204" pitchFamily="18" charset="0"/>
      <p:regular r:id="rId30"/>
      <p:bold r:id="rId31"/>
      <p:italic r:id="rId32"/>
      <p:boldItalic r:id="rId33"/>
    </p:embeddedFont>
    <p:embeddedFont>
      <p:font typeface="Lobster" pitchFamily="2" charset="77"/>
      <p:regular r:id="rId34"/>
    </p:embeddedFont>
    <p:embeddedFont>
      <p:font typeface="Merriweather" pitchFamily="2" charset="77"/>
      <p:regular r:id="rId35"/>
      <p:bold r:id="rId36"/>
      <p:italic r:id="rId37"/>
      <p:boldItalic r:id="rId38"/>
    </p:embeddedFont>
    <p:embeddedFont>
      <p:font typeface="Nunito ExtraLight" panose="020F0302020204030204" pitchFamily="34" charset="0"/>
      <p:regular r:id="rId39"/>
      <p:bold r:id="rId40"/>
      <p:italic r:id="rId41"/>
      <p:boldItalic r:id="rId42"/>
    </p:embeddedFont>
    <p:embeddedFont>
      <p:font typeface="Proxima Nova" panose="02000506030000020004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60"/>
  </p:normalViewPr>
  <p:slideViewPr>
    <p:cSldViewPr snapToGrid="0">
      <p:cViewPr varScale="1">
        <p:scale>
          <a:sx n="165" d="100"/>
          <a:sy n="165" d="100"/>
        </p:scale>
        <p:origin x="22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1.fntdata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8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mgs12199.wixsite.com/artisticportfolio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70cc13411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e70cc13411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74804349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74804349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Since Gilreath’s class previously had a lesson by us on Canva, and Prof Gilreath has stated a desire to encourage his students to try other methods besides just infographics, this would be a good slide to ask: “What are the benefits of using a website to display/communicate information over, say, an infographic?”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70cc13411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70cc13411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70cc13411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70cc13411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dd36e30e3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dd36e30e33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 out to wix.com, “Create new site” then return to the slide deck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70cc13411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e70cc13411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 out to wix.com, “Create new site” then return to the slide deck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dd36e30e3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dd36e30e3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 out to wix.com, “Create new site” then return to the slide deck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dd36e30e33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dd36e30e33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 out to wix.com, “Create new site” then return to the slide deck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dd36e30e33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dd36e30e33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 out to wix.com, “Create new site” then return to the slide deck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dd36e30e33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dd36e30e33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 out to wix.com, “Create new site” then return to the slide deck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dd36e30e33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dd36e30e33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 out to wix.com, “Create new site” then return to the slide deck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e70cc13411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e70cc13411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dd36e30e33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dd36e30e33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 out to wix.com, “Create new site” then return to the slide deck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dd36e30e33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dd36e30e33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 out to wix.com, “Create new site” then return to the slide deck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dd36e30e33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dd36e30e33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 out to wix.com, “Create new site” then return to the slide deck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96be770f2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96be770f2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Students will now work on/play around with Wix (aim for this by 8:30am)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7473058cc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7473058cc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dd36e30e33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dd36e30e33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96be770f2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96be770f2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Emily will show her own creative portfolio she made through Wix as an example: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https://emgs12199.wixsite.com/artisticportfolio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70cc13411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e70cc13411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e70cc13411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e70cc13411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Dialogue with students: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What are some best practices you’ve discovered either building a website or interacting with a website as a user?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What do you like most about the websites you frequent?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What bothers you?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70cc13411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70cc13411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e70cc13411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e70cc13411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70cc13411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e70cc13411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70cc13411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e70cc13411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57;p14"/>
          <p:cNvCxnSpPr/>
          <p:nvPr/>
        </p:nvCxnSpPr>
        <p:spPr>
          <a:xfrm>
            <a:off x="4278300" y="2350188"/>
            <a:ext cx="587400" cy="0"/>
          </a:xfrm>
          <a:prstGeom prst="straightConnector1">
            <a:avLst/>
          </a:prstGeom>
          <a:noFill/>
          <a:ln w="762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4"/>
          <p:cNvSpPr txBox="1">
            <a:spLocks noGrp="1"/>
          </p:cNvSpPr>
          <p:nvPr>
            <p:ph type="ctrTitle"/>
          </p:nvPr>
        </p:nvSpPr>
        <p:spPr>
          <a:xfrm>
            <a:off x="311700" y="2226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4"/>
          <p:cNvSpPr txBox="1"/>
          <p:nvPr/>
        </p:nvSpPr>
        <p:spPr>
          <a:xfrm>
            <a:off x="5983800" y="4619450"/>
            <a:ext cx="3160200" cy="591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Cambria"/>
                <a:ea typeface="Cambria"/>
                <a:cs typeface="Cambria"/>
                <a:sym typeface="Cambria"/>
              </a:rPr>
              <a:t>Feel free to ask questions at any point during the presentation!</a:t>
            </a:r>
            <a:endParaRPr i="1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311700" y="10285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55600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6" name="Google Shape;86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" name="Google Shape;87;p21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marL="914400" lvl="1" indent="-355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93" name="Google Shape;93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55600" algn="ctr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42900" algn="ctr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D0E0E"/>
              </a:buClr>
              <a:buSzPts val="3600"/>
              <a:buFont typeface="Cambria"/>
              <a:buNone/>
              <a:defRPr sz="3600" b="1">
                <a:solidFill>
                  <a:srgbClr val="ED0E0E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●"/>
              <a:defRPr sz="24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lvl="1" indent="-355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mbria"/>
              <a:buChar char="○"/>
              <a:defRPr sz="20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lvl="2" indent="-3429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mbria"/>
              <a:buChar char="■"/>
              <a:defRPr sz="18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mbria"/>
              <a:buChar char="●"/>
              <a:defRPr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mbria"/>
              <a:buChar char="○"/>
              <a:defRPr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mbria"/>
              <a:buChar char="■"/>
              <a:defRPr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mbria"/>
              <a:buChar char="●"/>
              <a:defRPr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mbria"/>
              <a:buChar char="○"/>
              <a:defRPr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ambria"/>
              <a:buChar char="■"/>
              <a:defRPr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0" y="4573674"/>
            <a:ext cx="3686446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5983800" y="4564075"/>
            <a:ext cx="3160200" cy="591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Cambria"/>
                <a:ea typeface="Cambria"/>
                <a:cs typeface="Cambria"/>
                <a:sym typeface="Cambria"/>
              </a:rPr>
              <a:t>Feel free to ask questions at any point during the presentation!</a:t>
            </a:r>
            <a:endParaRPr i="1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x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fa23-gilreath-engw3307-wix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nulab.info@gmail.com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://bit.ly/fa23-gilreath-engw3307-wix" TargetMode="External"/><Relationship Id="rId4" Type="http://schemas.openxmlformats.org/officeDocument/2006/relationships/hyperlink" Target="https://calendly.com/diti-n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>
            <a:spLocks noGrp="1"/>
          </p:cNvSpPr>
          <p:nvPr>
            <p:ph type="ctrTitle"/>
          </p:nvPr>
        </p:nvSpPr>
        <p:spPr>
          <a:xfrm>
            <a:off x="311700" y="2226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D0E0E"/>
                </a:solidFill>
              </a:rPr>
              <a:t>Introduction to Wix</a:t>
            </a:r>
            <a:endParaRPr>
              <a:solidFill>
                <a:srgbClr val="ED0E0E"/>
              </a:solidFill>
            </a:endParaRPr>
          </a:p>
        </p:txBody>
      </p:sp>
      <p:sp>
        <p:nvSpPr>
          <p:cNvPr id="105" name="Google Shape;105;p25"/>
          <p:cNvSpPr txBox="1">
            <a:spLocks noGrp="1"/>
          </p:cNvSpPr>
          <p:nvPr>
            <p:ph type="subTitle" idx="1"/>
          </p:nvPr>
        </p:nvSpPr>
        <p:spPr>
          <a:xfrm>
            <a:off x="311700" y="2880076"/>
            <a:ext cx="8520600" cy="12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Taught By: Emily Sullivan and Claire Lavarreda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ENGW3307: Advanced Writing in the Sciences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Philip Gilreath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Fall 2023</a:t>
            </a:r>
            <a:endParaRPr sz="20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4"/>
          <p:cNvSpPr txBox="1">
            <a:spLocks noGrp="1"/>
          </p:cNvSpPr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Discussion: Text to Website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34"/>
          <p:cNvSpPr txBox="1">
            <a:spLocks noGrp="1"/>
          </p:cNvSpPr>
          <p:nvPr>
            <p:ph type="body" idx="1"/>
          </p:nvPr>
        </p:nvSpPr>
        <p:spPr>
          <a:xfrm>
            <a:off x="311700" y="1028575"/>
            <a:ext cx="8109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What additional functions does a website have that could strengthen your </a:t>
            </a:r>
            <a:r>
              <a:rPr lang="en" sz="2200" b="1"/>
              <a:t>argument</a:t>
            </a:r>
            <a:r>
              <a:rPr lang="en" sz="2200"/>
              <a:t>?</a:t>
            </a:r>
            <a:endParaRPr sz="2200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How does this kind of interaction differ from </a:t>
            </a:r>
            <a:r>
              <a:rPr lang="en" sz="2200" b="1"/>
              <a:t>Canva </a:t>
            </a:r>
            <a:r>
              <a:rPr lang="en" sz="2200"/>
              <a:t>or </a:t>
            </a:r>
            <a:r>
              <a:rPr lang="en" sz="2200" b="1"/>
              <a:t>Twine</a:t>
            </a:r>
            <a:r>
              <a:rPr lang="en" sz="2200"/>
              <a:t>? </a:t>
            </a:r>
            <a:endParaRPr sz="2200"/>
          </a:p>
          <a:p>
            <a:pPr marL="457200" lvl="0" indent="-368300" algn="l" rtl="0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en" sz="2200"/>
              <a:t>When thinking about </a:t>
            </a:r>
            <a:r>
              <a:rPr lang="en" sz="2200" b="1"/>
              <a:t>design, </a:t>
            </a:r>
            <a:r>
              <a:rPr lang="en" sz="2200"/>
              <a:t>how can your website reflect and/or improve your narrative structure?</a:t>
            </a:r>
            <a:endParaRPr sz="2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5"/>
          <p:cNvSpPr txBox="1">
            <a:spLocks noGrp="1"/>
          </p:cNvSpPr>
          <p:nvPr>
            <p:ph type="title"/>
          </p:nvPr>
        </p:nvSpPr>
        <p:spPr>
          <a:xfrm>
            <a:off x="490250" y="2322150"/>
            <a:ext cx="7913400" cy="16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Building your website in Wix</a:t>
            </a:r>
            <a:endParaRPr sz="5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6"/>
          <p:cNvSpPr txBox="1">
            <a:spLocks noGrp="1"/>
          </p:cNvSpPr>
          <p:nvPr>
            <p:ph type="title"/>
          </p:nvPr>
        </p:nvSpPr>
        <p:spPr>
          <a:xfrm>
            <a:off x="311700" y="167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Wix vocabulary</a:t>
            </a:r>
            <a:endParaRPr/>
          </a:p>
        </p:txBody>
      </p:sp>
      <p:sp>
        <p:nvSpPr>
          <p:cNvPr id="173" name="Google Shape;173;p36"/>
          <p:cNvSpPr txBox="1">
            <a:spLocks noGrp="1"/>
          </p:cNvSpPr>
          <p:nvPr>
            <p:ph type="body" idx="4294967295"/>
          </p:nvPr>
        </p:nvSpPr>
        <p:spPr>
          <a:xfrm>
            <a:off x="231500" y="801750"/>
            <a:ext cx="6096300" cy="3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1"/>
              <a:t>Element</a:t>
            </a:r>
            <a:r>
              <a:rPr lang="en" sz="1600"/>
              <a:t>: the basic unit of content for your site. Headings, paragraphs, media, buttons, lists, galleries etc. are elements.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1"/>
              <a:t>Section</a:t>
            </a:r>
            <a:r>
              <a:rPr lang="en" sz="1600"/>
              <a:t>:</a:t>
            </a:r>
            <a:r>
              <a:rPr lang="en" sz="1600" b="1"/>
              <a:t> </a:t>
            </a:r>
            <a:r>
              <a:rPr lang="en" sz="1600"/>
              <a:t>pages are divided into large chunks of content called “Sections.” They can be easily repositioned to change the layout of the page.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1"/>
              <a:t>Pages &amp; Menu</a:t>
            </a:r>
            <a:r>
              <a:rPr lang="en" sz="1600"/>
              <a:t>: pages are collections of sections and the menu lets your user navigate between them. You might have a “Home” page, an “About Me” page, and a “Projects” page on your website.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1"/>
              <a:t>Site Design</a:t>
            </a:r>
            <a:r>
              <a:rPr lang="en" sz="1600"/>
              <a:t>: this is where you can apply themes to coordinate your website’s aesthetics across its pages.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1"/>
              <a:t>Apps</a:t>
            </a:r>
            <a:r>
              <a:rPr lang="en" sz="1600"/>
              <a:t>: these are Wix-specific widgets designed for businesses, including things like ordering platforms, live chats etc.</a:t>
            </a:r>
            <a:endParaRPr sz="1600"/>
          </a:p>
        </p:txBody>
      </p:sp>
      <p:pic>
        <p:nvPicPr>
          <p:cNvPr id="174" name="Google Shape;174;p36"/>
          <p:cNvPicPr preferRelativeResize="0"/>
          <p:nvPr/>
        </p:nvPicPr>
        <p:blipFill rotWithShape="1">
          <a:blip r:embed="rId3">
            <a:alphaModFix/>
          </a:blip>
          <a:srcRect t="1127"/>
          <a:stretch/>
        </p:blipFill>
        <p:spPr>
          <a:xfrm>
            <a:off x="6670225" y="213900"/>
            <a:ext cx="2162074" cy="405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7"/>
          <p:cNvSpPr txBox="1">
            <a:spLocks noGrp="1"/>
          </p:cNvSpPr>
          <p:nvPr>
            <p:ph type="body" idx="1"/>
          </p:nvPr>
        </p:nvSpPr>
        <p:spPr>
          <a:xfrm>
            <a:off x="133675" y="854725"/>
            <a:ext cx="4554300" cy="3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Go to </a:t>
            </a:r>
            <a:r>
              <a:rPr lang="en" sz="20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https://www.wix.com/</a:t>
            </a:r>
            <a:r>
              <a:rPr lang="en" sz="2000"/>
              <a:t> and click “</a:t>
            </a:r>
            <a:r>
              <a:rPr lang="en" sz="2000" b="1"/>
              <a:t>Get Started</a:t>
            </a:r>
            <a:r>
              <a:rPr lang="en" sz="2000"/>
              <a:t>.”</a:t>
            </a:r>
            <a:r>
              <a:rPr lang="en" sz="2000" b="1"/>
              <a:t> </a:t>
            </a:r>
            <a:r>
              <a:rPr lang="en" sz="2000"/>
              <a:t>Sign up for a Wix account using your professional email.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Click “</a:t>
            </a:r>
            <a:r>
              <a:rPr lang="en" sz="2000" b="1"/>
              <a:t>Create New Site</a:t>
            </a:r>
            <a:r>
              <a:rPr lang="en" sz="2000"/>
              <a:t>,” and then select what kind of site you want to create (e.g. “</a:t>
            </a:r>
            <a:r>
              <a:rPr lang="en" sz="2000" b="1"/>
              <a:t>Portfolio</a:t>
            </a:r>
            <a:r>
              <a:rPr lang="en" sz="2000"/>
              <a:t>”).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Give your site a name (this doesn’t need to be the domain name).</a:t>
            </a:r>
            <a:endParaRPr sz="2000"/>
          </a:p>
        </p:txBody>
      </p:sp>
      <p:sp>
        <p:nvSpPr>
          <p:cNvPr id="180" name="Google Shape;180;p37"/>
          <p:cNvSpPr txBox="1">
            <a:spLocks noGrp="1"/>
          </p:cNvSpPr>
          <p:nvPr>
            <p:ph type="title"/>
          </p:nvPr>
        </p:nvSpPr>
        <p:spPr>
          <a:xfrm>
            <a:off x="311700" y="167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started</a:t>
            </a:r>
            <a:endParaRPr/>
          </a:p>
        </p:txBody>
      </p:sp>
      <p:pic>
        <p:nvPicPr>
          <p:cNvPr id="181" name="Google Shape;18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6050" y="78505"/>
            <a:ext cx="4287949" cy="225912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7"/>
          <p:cNvSpPr/>
          <p:nvPr/>
        </p:nvSpPr>
        <p:spPr>
          <a:xfrm>
            <a:off x="8698500" y="51789"/>
            <a:ext cx="445500" cy="234300"/>
          </a:xfrm>
          <a:prstGeom prst="rect">
            <a:avLst/>
          </a:prstGeom>
          <a:noFill/>
          <a:ln w="28575" cap="flat" cmpd="sng">
            <a:solidFill>
              <a:srgbClr val="ED0E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3" name="Google Shape;18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6050" y="2337625"/>
            <a:ext cx="4287949" cy="234916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7"/>
          <p:cNvSpPr/>
          <p:nvPr/>
        </p:nvSpPr>
        <p:spPr>
          <a:xfrm>
            <a:off x="5971225" y="4687850"/>
            <a:ext cx="3172800" cy="455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8"/>
          <p:cNvSpPr txBox="1">
            <a:spLocks noGrp="1"/>
          </p:cNvSpPr>
          <p:nvPr>
            <p:ph type="body" idx="1"/>
          </p:nvPr>
        </p:nvSpPr>
        <p:spPr>
          <a:xfrm>
            <a:off x="133675" y="854725"/>
            <a:ext cx="4722300" cy="3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Select any elements you want to include (e.g. “Online Store,” “Forms,” “Events”). You can edit these later.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Select “Go to Dashboard” to go to the back-end hub of your website.</a:t>
            </a:r>
            <a:endParaRPr sz="20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2000"/>
              <a:t>From here you can design your website, connect a domain that you might own, and add type specific content (e.g. projects for a portfolio).</a:t>
            </a:r>
            <a:endParaRPr sz="1600"/>
          </a:p>
        </p:txBody>
      </p:sp>
      <p:sp>
        <p:nvSpPr>
          <p:cNvPr id="190" name="Google Shape;190;p38"/>
          <p:cNvSpPr txBox="1">
            <a:spLocks noGrp="1"/>
          </p:cNvSpPr>
          <p:nvPr>
            <p:ph type="title"/>
          </p:nvPr>
        </p:nvSpPr>
        <p:spPr>
          <a:xfrm>
            <a:off x="311700" y="167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started</a:t>
            </a:r>
            <a:endParaRPr/>
          </a:p>
        </p:txBody>
      </p:sp>
      <p:pic>
        <p:nvPicPr>
          <p:cNvPr id="191" name="Google Shape;191;p38"/>
          <p:cNvPicPr preferRelativeResize="0"/>
          <p:nvPr/>
        </p:nvPicPr>
        <p:blipFill rotWithShape="1">
          <a:blip r:embed="rId3">
            <a:alphaModFix/>
          </a:blip>
          <a:srcRect b="1690"/>
          <a:stretch/>
        </p:blipFill>
        <p:spPr>
          <a:xfrm>
            <a:off x="4855975" y="81725"/>
            <a:ext cx="4288026" cy="23176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8"/>
          <p:cNvSpPr/>
          <p:nvPr/>
        </p:nvSpPr>
        <p:spPr>
          <a:xfrm>
            <a:off x="5971225" y="4570850"/>
            <a:ext cx="3172800" cy="57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5975" y="2399325"/>
            <a:ext cx="4288026" cy="2361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9"/>
          <p:cNvSpPr txBox="1">
            <a:spLocks noGrp="1"/>
          </p:cNvSpPr>
          <p:nvPr>
            <p:ph type="body" idx="1"/>
          </p:nvPr>
        </p:nvSpPr>
        <p:spPr>
          <a:xfrm>
            <a:off x="133675" y="854725"/>
            <a:ext cx="4722300" cy="3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You will be asked to choose a starting point: letting the Wix ADI create a site for you, or customizing an existing template.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We recommend choosing a template, as you have more creative and operational control in the Wix Editor. </a:t>
            </a:r>
            <a:endParaRPr sz="2000"/>
          </a:p>
        </p:txBody>
      </p:sp>
      <p:sp>
        <p:nvSpPr>
          <p:cNvPr id="199" name="Google Shape;199;p39"/>
          <p:cNvSpPr txBox="1">
            <a:spLocks noGrp="1"/>
          </p:cNvSpPr>
          <p:nvPr>
            <p:ph type="title"/>
          </p:nvPr>
        </p:nvSpPr>
        <p:spPr>
          <a:xfrm>
            <a:off x="311700" y="167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Designing your website</a:t>
            </a:r>
            <a:endParaRPr/>
          </a:p>
        </p:txBody>
      </p:sp>
      <p:pic>
        <p:nvPicPr>
          <p:cNvPr id="200" name="Google Shape;20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5975" y="928800"/>
            <a:ext cx="4288026" cy="2359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0"/>
          <p:cNvSpPr/>
          <p:nvPr/>
        </p:nvSpPr>
        <p:spPr>
          <a:xfrm>
            <a:off x="5971225" y="4570850"/>
            <a:ext cx="3172800" cy="57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6" name="Google Shape;20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600" y="105836"/>
            <a:ext cx="4333501" cy="238893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0"/>
          <p:cNvSpPr txBox="1">
            <a:spLocks noGrp="1"/>
          </p:cNvSpPr>
          <p:nvPr>
            <p:ph type="body" idx="1"/>
          </p:nvPr>
        </p:nvSpPr>
        <p:spPr>
          <a:xfrm>
            <a:off x="133675" y="854725"/>
            <a:ext cx="4722300" cy="3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Once you have chosen a template, the Wix Editor will open.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To add elements, sections, apps etc., use the panel on the left. 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Hovering over any part of the page will allow you to open the “Quick Edit” panel, in which you can edit the content of the template. </a:t>
            </a:r>
            <a:endParaRPr sz="2000"/>
          </a:p>
        </p:txBody>
      </p:sp>
      <p:sp>
        <p:nvSpPr>
          <p:cNvPr id="208" name="Google Shape;208;p40"/>
          <p:cNvSpPr txBox="1">
            <a:spLocks noGrp="1"/>
          </p:cNvSpPr>
          <p:nvPr>
            <p:ph type="title"/>
          </p:nvPr>
        </p:nvSpPr>
        <p:spPr>
          <a:xfrm>
            <a:off x="311700" y="167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Wix Editor</a:t>
            </a:r>
            <a:endParaRPr/>
          </a:p>
        </p:txBody>
      </p:sp>
      <p:sp>
        <p:nvSpPr>
          <p:cNvPr id="209" name="Google Shape;209;p40"/>
          <p:cNvSpPr/>
          <p:nvPr/>
        </p:nvSpPr>
        <p:spPr>
          <a:xfrm>
            <a:off x="4765950" y="312500"/>
            <a:ext cx="225000" cy="1175700"/>
          </a:xfrm>
          <a:prstGeom prst="rect">
            <a:avLst/>
          </a:prstGeom>
          <a:noFill/>
          <a:ln w="28575" cap="flat" cmpd="sng">
            <a:solidFill>
              <a:srgbClr val="ED0E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0" name="Google Shape;210;p40"/>
          <p:cNvCxnSpPr/>
          <p:nvPr/>
        </p:nvCxnSpPr>
        <p:spPr>
          <a:xfrm rot="10800000" flipH="1">
            <a:off x="4518450" y="1336875"/>
            <a:ext cx="247500" cy="392100"/>
          </a:xfrm>
          <a:prstGeom prst="straightConnector1">
            <a:avLst/>
          </a:prstGeom>
          <a:noFill/>
          <a:ln w="28575" cap="flat" cmpd="sng">
            <a:solidFill>
              <a:srgbClr val="ED0E0E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11" name="Google Shape;21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0575" y="2494776"/>
            <a:ext cx="4333553" cy="23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40"/>
          <p:cNvSpPr/>
          <p:nvPr/>
        </p:nvSpPr>
        <p:spPr>
          <a:xfrm>
            <a:off x="8404275" y="2684050"/>
            <a:ext cx="739800" cy="2253300"/>
          </a:xfrm>
          <a:prstGeom prst="rect">
            <a:avLst/>
          </a:prstGeom>
          <a:noFill/>
          <a:ln w="28575" cap="flat" cmpd="sng">
            <a:solidFill>
              <a:srgbClr val="ED0E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1"/>
          <p:cNvSpPr/>
          <p:nvPr/>
        </p:nvSpPr>
        <p:spPr>
          <a:xfrm>
            <a:off x="5971225" y="4518525"/>
            <a:ext cx="3172800" cy="624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41"/>
          <p:cNvSpPr txBox="1">
            <a:spLocks noGrp="1"/>
          </p:cNvSpPr>
          <p:nvPr>
            <p:ph type="body" idx="1"/>
          </p:nvPr>
        </p:nvSpPr>
        <p:spPr>
          <a:xfrm>
            <a:off x="133675" y="854725"/>
            <a:ext cx="4722300" cy="3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To add Elements, click the top icon on the left panel.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This will open the Elements menu and you can choose from a huge variety of options. 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Adding an element will float it in the center of your page, but you can drag it into position and edit it. 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NB. To embed external media (like a StoryMap), add the “Embed” element from this menu.</a:t>
            </a:r>
            <a:endParaRPr sz="1900"/>
          </a:p>
        </p:txBody>
      </p:sp>
      <p:sp>
        <p:nvSpPr>
          <p:cNvPr id="219" name="Google Shape;219;p41"/>
          <p:cNvSpPr txBox="1">
            <a:spLocks noGrp="1"/>
          </p:cNvSpPr>
          <p:nvPr>
            <p:ph type="title"/>
          </p:nvPr>
        </p:nvSpPr>
        <p:spPr>
          <a:xfrm>
            <a:off x="311700" y="167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Elements</a:t>
            </a:r>
            <a:endParaRPr/>
          </a:p>
        </p:txBody>
      </p:sp>
      <p:pic>
        <p:nvPicPr>
          <p:cNvPr id="220" name="Google Shape;22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2825" y="115203"/>
            <a:ext cx="4341253" cy="23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1"/>
          <p:cNvSpPr/>
          <p:nvPr/>
        </p:nvSpPr>
        <p:spPr>
          <a:xfrm>
            <a:off x="4802825" y="320850"/>
            <a:ext cx="1792200" cy="2183400"/>
          </a:xfrm>
          <a:prstGeom prst="rect">
            <a:avLst/>
          </a:prstGeom>
          <a:noFill/>
          <a:ln w="28575" cap="flat" cmpd="sng">
            <a:solidFill>
              <a:srgbClr val="ED0E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2" name="Google Shape;222;p41"/>
          <p:cNvPicPr preferRelativeResize="0"/>
          <p:nvPr/>
        </p:nvPicPr>
        <p:blipFill rotWithShape="1">
          <a:blip r:embed="rId4">
            <a:alphaModFix/>
          </a:blip>
          <a:srcRect l="19762" t="12833" r="21819" b="14781"/>
          <a:stretch/>
        </p:blipFill>
        <p:spPr>
          <a:xfrm>
            <a:off x="2103550" y="1248325"/>
            <a:ext cx="279525" cy="32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5488" y="2571749"/>
            <a:ext cx="2855922" cy="2388952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1"/>
          <p:cNvSpPr/>
          <p:nvPr/>
        </p:nvSpPr>
        <p:spPr>
          <a:xfrm>
            <a:off x="6755500" y="4294200"/>
            <a:ext cx="1301400" cy="572700"/>
          </a:xfrm>
          <a:prstGeom prst="rect">
            <a:avLst/>
          </a:prstGeom>
          <a:noFill/>
          <a:ln w="28575" cap="flat" cmpd="sng">
            <a:solidFill>
              <a:srgbClr val="ED0E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/>
          <p:nvPr/>
        </p:nvSpPr>
        <p:spPr>
          <a:xfrm>
            <a:off x="5971225" y="4570850"/>
            <a:ext cx="3172800" cy="57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42"/>
          <p:cNvSpPr txBox="1">
            <a:spLocks noGrp="1"/>
          </p:cNvSpPr>
          <p:nvPr>
            <p:ph type="body" idx="1"/>
          </p:nvPr>
        </p:nvSpPr>
        <p:spPr>
          <a:xfrm>
            <a:off x="133675" y="854725"/>
            <a:ext cx="4722300" cy="3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Adding Sections works in the same way. Select the second icon on the left panel to open the menu.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You can choose from various sections, such as “Welcome,” “About Us/Me,” “List” and “Testimonials.”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Edit sections in the same way: hover over a section and open the “Quick Edit” panel or reposition it as desired. </a:t>
            </a:r>
            <a:endParaRPr sz="2000"/>
          </a:p>
        </p:txBody>
      </p:sp>
      <p:sp>
        <p:nvSpPr>
          <p:cNvPr id="231" name="Google Shape;231;p42"/>
          <p:cNvSpPr txBox="1">
            <a:spLocks noGrp="1"/>
          </p:cNvSpPr>
          <p:nvPr>
            <p:ph type="title"/>
          </p:nvPr>
        </p:nvSpPr>
        <p:spPr>
          <a:xfrm>
            <a:off x="311700" y="167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Sections</a:t>
            </a:r>
            <a:endParaRPr/>
          </a:p>
        </p:txBody>
      </p:sp>
      <p:pic>
        <p:nvPicPr>
          <p:cNvPr id="232" name="Google Shape;2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5975" y="167621"/>
            <a:ext cx="4280356" cy="235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2"/>
          <p:cNvSpPr/>
          <p:nvPr/>
        </p:nvSpPr>
        <p:spPr>
          <a:xfrm>
            <a:off x="4802825" y="320850"/>
            <a:ext cx="1515900" cy="2183400"/>
          </a:xfrm>
          <a:prstGeom prst="rect">
            <a:avLst/>
          </a:prstGeom>
          <a:noFill/>
          <a:ln w="28575" cap="flat" cmpd="sng">
            <a:solidFill>
              <a:srgbClr val="ED0E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4" name="Google Shape;23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0475" y="1565636"/>
            <a:ext cx="475875" cy="46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2825" y="2527277"/>
            <a:ext cx="4341202" cy="2391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2825" y="1019372"/>
            <a:ext cx="4280351" cy="236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3"/>
          <p:cNvSpPr txBox="1">
            <a:spLocks noGrp="1"/>
          </p:cNvSpPr>
          <p:nvPr>
            <p:ph type="body" idx="1"/>
          </p:nvPr>
        </p:nvSpPr>
        <p:spPr>
          <a:xfrm>
            <a:off x="133675" y="854725"/>
            <a:ext cx="4722300" cy="3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To add pages and edit the menu, select the third icon on the left panel to open the menu.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Your template will have a selection of pages, and you can navigate to them here.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Edit these pages in the same way using Elements and Sections.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Adding a new Page will automatically add it to the Menu. </a:t>
            </a:r>
            <a:endParaRPr sz="2000"/>
          </a:p>
        </p:txBody>
      </p:sp>
      <p:sp>
        <p:nvSpPr>
          <p:cNvPr id="242" name="Google Shape;242;p43"/>
          <p:cNvSpPr txBox="1">
            <a:spLocks noGrp="1"/>
          </p:cNvSpPr>
          <p:nvPr>
            <p:ph type="title"/>
          </p:nvPr>
        </p:nvSpPr>
        <p:spPr>
          <a:xfrm>
            <a:off x="311700" y="167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Pages, editing the Menu</a:t>
            </a:r>
            <a:endParaRPr/>
          </a:p>
        </p:txBody>
      </p:sp>
      <p:sp>
        <p:nvSpPr>
          <p:cNvPr id="243" name="Google Shape;243;p43"/>
          <p:cNvSpPr/>
          <p:nvPr/>
        </p:nvSpPr>
        <p:spPr>
          <a:xfrm>
            <a:off x="4802825" y="1201900"/>
            <a:ext cx="1355700" cy="2183400"/>
          </a:xfrm>
          <a:prstGeom prst="rect">
            <a:avLst/>
          </a:prstGeom>
          <a:noFill/>
          <a:ln w="28575" cap="flat" cmpd="sng">
            <a:solidFill>
              <a:srgbClr val="ED0E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4" name="Google Shape;244;p43"/>
          <p:cNvPicPr preferRelativeResize="0"/>
          <p:nvPr/>
        </p:nvPicPr>
        <p:blipFill rotWithShape="1">
          <a:blip r:embed="rId4">
            <a:alphaModFix/>
          </a:blip>
          <a:srcRect l="20173" t="15638" r="18150" b="16807"/>
          <a:stretch/>
        </p:blipFill>
        <p:spPr>
          <a:xfrm>
            <a:off x="2676575" y="1635300"/>
            <a:ext cx="293500" cy="32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>
            <a:spLocks noGrp="1"/>
          </p:cNvSpPr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 Agenda</a:t>
            </a:r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body" idx="1"/>
          </p:nvPr>
        </p:nvSpPr>
        <p:spPr>
          <a:xfrm>
            <a:off x="311700" y="1029575"/>
            <a:ext cx="8520600" cy="27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Understand some general best practices in website building.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Understand the strengths of Wix as a website building tool.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Learn how to create a website with Wix.</a:t>
            </a:r>
            <a:endParaRPr sz="2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/>
              <a:t>Slides available at: </a:t>
            </a:r>
            <a:r>
              <a:rPr lang="en" sz="1900" b="1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http://bit.ly/fa23-gilreath-engw3307-wix</a:t>
            </a:r>
            <a:endParaRPr sz="2000">
              <a:solidFill>
                <a:srgbClr val="2A5BD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b="1"/>
              <a:t>  </a:t>
            </a:r>
            <a:endParaRPr sz="22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2" name="Google Shape;11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9900" y="3337902"/>
            <a:ext cx="2604201" cy="101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4"/>
          <p:cNvSpPr txBox="1">
            <a:spLocks noGrp="1"/>
          </p:cNvSpPr>
          <p:nvPr>
            <p:ph type="body" idx="1"/>
          </p:nvPr>
        </p:nvSpPr>
        <p:spPr>
          <a:xfrm>
            <a:off x="133675" y="854725"/>
            <a:ext cx="4722300" cy="3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Selecting the Site Design icon allows you to change the appearance of your website.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Editing the theme will change the color and text across your pages.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You can also customize the transitions between your pages. </a:t>
            </a:r>
            <a:endParaRPr sz="2100"/>
          </a:p>
        </p:txBody>
      </p:sp>
      <p:pic>
        <p:nvPicPr>
          <p:cNvPr id="250" name="Google Shape;250;p44"/>
          <p:cNvPicPr preferRelativeResize="0"/>
          <p:nvPr/>
        </p:nvPicPr>
        <p:blipFill rotWithShape="1">
          <a:blip r:embed="rId3">
            <a:alphaModFix/>
          </a:blip>
          <a:srcRect l="25234" t="21656" r="16190" b="16111"/>
          <a:stretch/>
        </p:blipFill>
        <p:spPr>
          <a:xfrm>
            <a:off x="3920525" y="1670226"/>
            <a:ext cx="335450" cy="35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2825" y="854719"/>
            <a:ext cx="4341176" cy="238893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4"/>
          <p:cNvSpPr txBox="1">
            <a:spLocks noGrp="1"/>
          </p:cNvSpPr>
          <p:nvPr>
            <p:ph type="title"/>
          </p:nvPr>
        </p:nvSpPr>
        <p:spPr>
          <a:xfrm>
            <a:off x="311700" y="167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Design</a:t>
            </a:r>
            <a:endParaRPr/>
          </a:p>
        </p:txBody>
      </p:sp>
      <p:sp>
        <p:nvSpPr>
          <p:cNvPr id="253" name="Google Shape;253;p44"/>
          <p:cNvSpPr/>
          <p:nvPr/>
        </p:nvSpPr>
        <p:spPr>
          <a:xfrm>
            <a:off x="4802825" y="1060250"/>
            <a:ext cx="990300" cy="2183400"/>
          </a:xfrm>
          <a:prstGeom prst="rect">
            <a:avLst/>
          </a:prstGeom>
          <a:noFill/>
          <a:ln w="28575" cap="flat" cmpd="sng">
            <a:solidFill>
              <a:srgbClr val="ED0E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5"/>
          <p:cNvSpPr txBox="1">
            <a:spLocks noGrp="1"/>
          </p:cNvSpPr>
          <p:nvPr>
            <p:ph type="body" idx="1"/>
          </p:nvPr>
        </p:nvSpPr>
        <p:spPr>
          <a:xfrm>
            <a:off x="133675" y="854725"/>
            <a:ext cx="4581000" cy="3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You can add media from the “Element” menu, but also by selecting the media icon.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You can select free images from Wix or Unsplash, upload files from your computer, link to URLs, or connect to social media.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You can drag and drop media within sections, and apply filters, effects, and otherwise edit it on the page.</a:t>
            </a:r>
            <a:endParaRPr sz="1900"/>
          </a:p>
        </p:txBody>
      </p:sp>
      <p:pic>
        <p:nvPicPr>
          <p:cNvPr id="259" name="Google Shape;25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2831" y="908575"/>
            <a:ext cx="4356669" cy="238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5"/>
          <p:cNvPicPr preferRelativeResize="0"/>
          <p:nvPr/>
        </p:nvPicPr>
        <p:blipFill rotWithShape="1">
          <a:blip r:embed="rId4">
            <a:alphaModFix/>
          </a:blip>
          <a:srcRect l="15268" t="19340" r="20060" b="23539"/>
          <a:stretch/>
        </p:blipFill>
        <p:spPr>
          <a:xfrm>
            <a:off x="2299200" y="1572425"/>
            <a:ext cx="370375" cy="34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5"/>
          <p:cNvSpPr txBox="1">
            <a:spLocks noGrp="1"/>
          </p:cNvSpPr>
          <p:nvPr>
            <p:ph type="title"/>
          </p:nvPr>
        </p:nvSpPr>
        <p:spPr>
          <a:xfrm>
            <a:off x="311700" y="167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Media</a:t>
            </a:r>
            <a:endParaRPr/>
          </a:p>
        </p:txBody>
      </p:sp>
      <p:sp>
        <p:nvSpPr>
          <p:cNvPr id="262" name="Google Shape;262;p45"/>
          <p:cNvSpPr/>
          <p:nvPr/>
        </p:nvSpPr>
        <p:spPr>
          <a:xfrm>
            <a:off x="4802825" y="1114100"/>
            <a:ext cx="1061400" cy="2183400"/>
          </a:xfrm>
          <a:prstGeom prst="rect">
            <a:avLst/>
          </a:prstGeom>
          <a:noFill/>
          <a:ln w="28575" cap="flat" cmpd="sng">
            <a:solidFill>
              <a:srgbClr val="ED0E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6"/>
          <p:cNvSpPr txBox="1">
            <a:spLocks noGrp="1"/>
          </p:cNvSpPr>
          <p:nvPr>
            <p:ph type="body" idx="1"/>
          </p:nvPr>
        </p:nvSpPr>
        <p:spPr>
          <a:xfrm>
            <a:off x="133675" y="854725"/>
            <a:ext cx="4572000" cy="3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Click “</a:t>
            </a:r>
            <a:r>
              <a:rPr lang="en" sz="2000" b="1"/>
              <a:t>Save</a:t>
            </a:r>
            <a:r>
              <a:rPr lang="en" sz="2000"/>
              <a:t>” from the top menu and select the domain name for your site. Free Wix sites will always have the “wixsite.com” suffix.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Preview your page, and, when you’re ready, click “</a:t>
            </a:r>
            <a:r>
              <a:rPr lang="en" sz="2000" b="1"/>
              <a:t>Publish</a:t>
            </a:r>
            <a:r>
              <a:rPr lang="en" sz="2000"/>
              <a:t>” in the top right to take your site live.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You can edit your website and monitor traffic from your dashboard.</a:t>
            </a:r>
            <a:endParaRPr sz="2000"/>
          </a:p>
        </p:txBody>
      </p:sp>
      <p:sp>
        <p:nvSpPr>
          <p:cNvPr id="268" name="Google Shape;268;p46"/>
          <p:cNvSpPr txBox="1">
            <a:spLocks noGrp="1"/>
          </p:cNvSpPr>
          <p:nvPr>
            <p:ph type="title"/>
          </p:nvPr>
        </p:nvSpPr>
        <p:spPr>
          <a:xfrm>
            <a:off x="311700" y="167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Publishing your website</a:t>
            </a:r>
            <a:endParaRPr/>
          </a:p>
        </p:txBody>
      </p:sp>
      <p:pic>
        <p:nvPicPr>
          <p:cNvPr id="269" name="Google Shape;26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9252" y="740325"/>
            <a:ext cx="4191924" cy="28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7"/>
          <p:cNvSpPr txBox="1">
            <a:spLocks noGrp="1"/>
          </p:cNvSpPr>
          <p:nvPr>
            <p:ph type="title"/>
          </p:nvPr>
        </p:nvSpPr>
        <p:spPr>
          <a:xfrm>
            <a:off x="173010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Turn!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8"/>
          <p:cNvSpPr txBox="1">
            <a:spLocks noGrp="1"/>
          </p:cNvSpPr>
          <p:nvPr>
            <p:ph type="title"/>
          </p:nvPr>
        </p:nvSpPr>
        <p:spPr>
          <a:xfrm>
            <a:off x="311700" y="167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Questions</a:t>
            </a:r>
            <a:endParaRPr/>
          </a:p>
        </p:txBody>
      </p:sp>
      <p:sp>
        <p:nvSpPr>
          <p:cNvPr id="280" name="Google Shape;280;p48"/>
          <p:cNvSpPr txBox="1"/>
          <p:nvPr/>
        </p:nvSpPr>
        <p:spPr>
          <a:xfrm>
            <a:off x="460450" y="1079225"/>
            <a:ext cx="7992300" cy="31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81" name="Google Shape;281;p48"/>
          <p:cNvSpPr txBox="1"/>
          <p:nvPr/>
        </p:nvSpPr>
        <p:spPr>
          <a:xfrm>
            <a:off x="311700" y="1223150"/>
            <a:ext cx="84528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mbria"/>
              <a:buChar char="●"/>
            </a:pPr>
            <a:r>
              <a:rPr lang="en" sz="22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What did you find worked really well while using Wix? What was difficult?</a:t>
            </a:r>
            <a:endParaRPr sz="22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mbria"/>
              <a:buChar char="●"/>
            </a:pPr>
            <a:r>
              <a:rPr lang="en" sz="22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In what ways could you adapt your topic/content through a website?</a:t>
            </a:r>
            <a:endParaRPr sz="22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mbria"/>
              <a:buChar char="●"/>
            </a:pPr>
            <a:r>
              <a:rPr lang="en" sz="22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How might a website help you better reach your audience?</a:t>
            </a:r>
            <a:endParaRPr sz="22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9"/>
          <p:cNvSpPr txBox="1">
            <a:spLocks noGrp="1"/>
          </p:cNvSpPr>
          <p:nvPr>
            <p:ph type="title"/>
          </p:nvPr>
        </p:nvSpPr>
        <p:spPr>
          <a:xfrm>
            <a:off x="159300" y="161425"/>
            <a:ext cx="8520600" cy="9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ED0E0E"/>
                </a:solidFill>
              </a:rPr>
              <a:t>Thank you!	</a:t>
            </a:r>
            <a:endParaRPr sz="5600">
              <a:solidFill>
                <a:srgbClr val="ED0E0E"/>
              </a:solidFill>
            </a:endParaRPr>
          </a:p>
        </p:txBody>
      </p:sp>
      <p:sp>
        <p:nvSpPr>
          <p:cNvPr id="287" name="Google Shape;287;p49"/>
          <p:cNvSpPr txBox="1">
            <a:spLocks noGrp="1"/>
          </p:cNvSpPr>
          <p:nvPr>
            <p:ph type="body" idx="1"/>
          </p:nvPr>
        </p:nvSpPr>
        <p:spPr>
          <a:xfrm>
            <a:off x="159300" y="1921525"/>
            <a:ext cx="8914500" cy="18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66666"/>
                </a:solidFill>
              </a:rPr>
              <a:t>_ _ _ _ _ </a:t>
            </a:r>
            <a:endParaRPr sz="2000">
              <a:solidFill>
                <a:srgbClr val="666666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66666"/>
                </a:solidFill>
              </a:rPr>
              <a:t>If you have any questions, contact us at </a:t>
            </a:r>
            <a:r>
              <a:rPr lang="en" sz="2000" b="1" u="sng">
                <a:solidFill>
                  <a:schemeClr val="hlink"/>
                </a:solidFill>
                <a:hlinkClick r:id="rId3"/>
              </a:rPr>
              <a:t>nulab.info@gmail.com</a:t>
            </a:r>
            <a:endParaRPr sz="2000">
              <a:solidFill>
                <a:srgbClr val="666666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Have questions? Schedule an appointment with us! </a:t>
            </a:r>
            <a:r>
              <a:rPr lang="en" sz="1900" b="1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https://calendly.com/diti-nu</a:t>
            </a:r>
            <a:r>
              <a:rPr lang="en" sz="1900" b="1"/>
              <a:t> </a:t>
            </a:r>
            <a:endParaRPr sz="19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Link to Online Materials: </a:t>
            </a:r>
            <a:r>
              <a:rPr lang="en" sz="1900" b="1" u="sng">
                <a:solidFill>
                  <a:schemeClr val="hlink"/>
                </a:solidFill>
                <a:hlinkClick r:id="rId5"/>
              </a:rPr>
              <a:t>http://bit.ly/fa23-gilreath-engw3307-wix</a:t>
            </a:r>
            <a:endParaRPr sz="19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 </a:t>
            </a:r>
            <a:endParaRPr sz="1900" b="1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66666"/>
                </a:solidFill>
              </a:rPr>
              <a:t> </a:t>
            </a:r>
            <a:endParaRPr sz="2000" b="1">
              <a:solidFill>
                <a:srgbClr val="666666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666666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666666"/>
              </a:solidFill>
            </a:endParaRPr>
          </a:p>
        </p:txBody>
      </p:sp>
      <p:sp>
        <p:nvSpPr>
          <p:cNvPr id="288" name="Google Shape;288;p49"/>
          <p:cNvSpPr txBox="1"/>
          <p:nvPr/>
        </p:nvSpPr>
        <p:spPr>
          <a:xfrm>
            <a:off x="342525" y="1237675"/>
            <a:ext cx="84522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—</a:t>
            </a:r>
            <a:r>
              <a:rPr lang="en" sz="2300" b="1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Developed by </a:t>
            </a:r>
            <a:r>
              <a:rPr lang="en" sz="23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Kasya O’Connor Grant, Emily Sullivan, </a:t>
            </a:r>
            <a:r>
              <a:rPr lang="en" sz="22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Ana Abraham, Chris McNulty, and Benjamin Grey</a:t>
            </a:r>
            <a:endParaRPr sz="2000" b="1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to Consider:</a:t>
            </a:r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311700" y="977600"/>
            <a:ext cx="8520600" cy="27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What kinds of websites do you usually see/engage with?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What are the advantages of creating websites in contrast to using other platforms (e.g., Canva or Twine)?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How would you go about making your own personal website, or a website dedicated to a specific subject, organization, or cause?</a:t>
            </a:r>
            <a:endParaRPr sz="2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solidFill>
                <a:srgbClr val="2A5BD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b="1"/>
              <a:t>  </a:t>
            </a:r>
            <a:endParaRPr sz="22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9" name="Google Shape;11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9900" y="3337902"/>
            <a:ext cx="2604201" cy="101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8"/>
          <p:cNvSpPr txBox="1">
            <a:spLocks noGrp="1"/>
          </p:cNvSpPr>
          <p:nvPr>
            <p:ph type="title"/>
          </p:nvPr>
        </p:nvSpPr>
        <p:spPr>
          <a:xfrm>
            <a:off x="311700" y="238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 building vocabulary</a:t>
            </a:r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body" idx="4294967295"/>
          </p:nvPr>
        </p:nvSpPr>
        <p:spPr>
          <a:xfrm>
            <a:off x="311700" y="1046125"/>
            <a:ext cx="8520600" cy="33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b="1"/>
              <a:t>Pages</a:t>
            </a:r>
            <a:r>
              <a:rPr lang="en"/>
              <a:t>: these are the main areas of your website that your audience will be able to navigate in your site’s menu.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b="1"/>
              <a:t>Domain</a:t>
            </a:r>
            <a:r>
              <a:rPr lang="en"/>
              <a:t>: your domain name is the unique URL that leads to your website.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b="1"/>
              <a:t>Design</a:t>
            </a:r>
            <a:r>
              <a:rPr lang="en"/>
              <a:t>: the aesthetic choices for your website, including colors, font, and more.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 txBox="1">
            <a:spLocks noGrp="1"/>
          </p:cNvSpPr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 development best practices</a:t>
            </a:r>
            <a:endParaRPr/>
          </a:p>
        </p:txBody>
      </p:sp>
      <p:sp>
        <p:nvSpPr>
          <p:cNvPr id="131" name="Google Shape;131;p29"/>
          <p:cNvSpPr txBox="1">
            <a:spLocks noGrp="1"/>
          </p:cNvSpPr>
          <p:nvPr>
            <p:ph type="body" idx="1"/>
          </p:nvPr>
        </p:nvSpPr>
        <p:spPr>
          <a:xfrm>
            <a:off x="311700" y="953050"/>
            <a:ext cx="8520600" cy="3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Always </a:t>
            </a:r>
            <a:r>
              <a:rPr lang="en" sz="1800" b="1"/>
              <a:t>remember your audience</a:t>
            </a:r>
            <a:r>
              <a:rPr lang="en" sz="1800"/>
              <a:t> and think about how you want to </a:t>
            </a:r>
            <a:r>
              <a:rPr lang="en" sz="1800" b="1"/>
              <a:t>represent your identity </a:t>
            </a:r>
            <a:r>
              <a:rPr lang="en" sz="1800"/>
              <a:t>and your work to that audience.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 the </a:t>
            </a:r>
            <a:r>
              <a:rPr lang="en" sz="1800" b="1"/>
              <a:t>“Preview” </a:t>
            </a:r>
            <a:r>
              <a:rPr lang="en" sz="1800"/>
              <a:t>button to see how your site will appear to your audience.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More ≠ better! </a:t>
            </a:r>
            <a:r>
              <a:rPr lang="en" sz="1800"/>
              <a:t>You want your website to be easy to navigate, informative, and appealing.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Pick a theme/format that is </a:t>
            </a:r>
            <a:r>
              <a:rPr lang="en" sz="1800" b="1"/>
              <a:t>compatible with mobile phones</a:t>
            </a:r>
            <a:r>
              <a:rPr lang="en" sz="1800"/>
              <a:t>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Design choices should be based on the </a:t>
            </a:r>
            <a:r>
              <a:rPr lang="en" sz="1800" b="1"/>
              <a:t>content</a:t>
            </a:r>
            <a:r>
              <a:rPr lang="en" sz="1800"/>
              <a:t> you are communicating.</a:t>
            </a:r>
            <a:endParaRPr sz="18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800"/>
              <a:t>For maximum readability, </a:t>
            </a:r>
            <a:r>
              <a:rPr lang="en" sz="1800" b="1"/>
              <a:t>use simple fonts and a high color contrast </a:t>
            </a:r>
            <a:r>
              <a:rPr lang="en" sz="1800"/>
              <a:t>between text and background color. This is particularly important for accessibility.</a:t>
            </a:r>
            <a:endParaRPr sz="16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500">
                <a:solidFill>
                  <a:srgbClr val="000000"/>
                </a:solidFill>
                <a:highlight>
                  <a:schemeClr val="lt2"/>
                </a:highlight>
                <a:latin typeface="Arial"/>
                <a:ea typeface="Arial"/>
                <a:cs typeface="Arial"/>
                <a:sym typeface="Arial"/>
              </a:rPr>
              <a:t>Good</a:t>
            </a:r>
            <a:r>
              <a:rPr lang="en" sz="2500">
                <a:solidFill>
                  <a:srgbClr val="999999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      </a:t>
            </a:r>
            <a:r>
              <a:rPr lang="en" sz="2500">
                <a:solidFill>
                  <a:srgbClr val="FFFFFF"/>
                </a:solidFill>
                <a:highlight>
                  <a:srgbClr val="000000"/>
                </a:highlight>
                <a:latin typeface="Merriweather"/>
                <a:ea typeface="Merriweather"/>
                <a:cs typeface="Merriweather"/>
                <a:sym typeface="Merriweather"/>
              </a:rPr>
              <a:t>Good</a:t>
            </a:r>
            <a:r>
              <a:rPr lang="en" sz="2500">
                <a:solidFill>
                  <a:srgbClr val="999999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      </a:t>
            </a:r>
            <a:r>
              <a:rPr lang="en" sz="2500">
                <a:solidFill>
                  <a:srgbClr val="999999"/>
                </a:solidFill>
                <a:highlight>
                  <a:srgbClr val="9FC5E8"/>
                </a:highlight>
                <a:latin typeface="Nunito ExtraLight"/>
                <a:ea typeface="Nunito ExtraLight"/>
                <a:cs typeface="Nunito ExtraLight"/>
                <a:sym typeface="Nunito ExtraLight"/>
              </a:rPr>
              <a:t>Not so good</a:t>
            </a:r>
            <a:r>
              <a:rPr lang="en" sz="2500">
                <a:solidFill>
                  <a:srgbClr val="999999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      </a:t>
            </a:r>
            <a:r>
              <a:rPr lang="en" sz="2500">
                <a:solidFill>
                  <a:srgbClr val="CC0000"/>
                </a:solidFill>
                <a:highlight>
                  <a:srgbClr val="EA9999"/>
                </a:highlight>
                <a:latin typeface="Lobster"/>
                <a:ea typeface="Lobster"/>
                <a:cs typeface="Lobster"/>
                <a:sym typeface="Lobster"/>
              </a:rPr>
              <a:t>Not so good</a:t>
            </a:r>
            <a:endParaRPr sz="2500">
              <a:solidFill>
                <a:srgbClr val="CC0000"/>
              </a:solidFill>
              <a:highlight>
                <a:srgbClr val="EA9999"/>
              </a:highlight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for your audience</a:t>
            </a:r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body" idx="1"/>
          </p:nvPr>
        </p:nvSpPr>
        <p:spPr>
          <a:xfrm>
            <a:off x="311700" y="10285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A website is just like a research report or an essay—it needs to clearly communicate its message or purpose to a specific audience.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Critical first steps in website design are to consider </a:t>
            </a:r>
            <a:r>
              <a:rPr lang="en" sz="2100" b="1"/>
              <a:t>who</a:t>
            </a:r>
            <a:r>
              <a:rPr lang="en" sz="2100" b="1" i="1"/>
              <a:t> </a:t>
            </a:r>
            <a:r>
              <a:rPr lang="en" sz="2100"/>
              <a:t>your audience is, </a:t>
            </a:r>
            <a:r>
              <a:rPr lang="en" sz="2100" b="1"/>
              <a:t>what</a:t>
            </a:r>
            <a:r>
              <a:rPr lang="en" sz="2100"/>
              <a:t> they will need to be able to find and do on your site, and </a:t>
            </a:r>
            <a:r>
              <a:rPr lang="en" sz="2100" b="1"/>
              <a:t>how</a:t>
            </a:r>
            <a:r>
              <a:rPr lang="en" sz="2100"/>
              <a:t> they will move through the site.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Work out what your website </a:t>
            </a:r>
            <a:r>
              <a:rPr lang="en" sz="2100" b="1"/>
              <a:t>needs</a:t>
            </a:r>
            <a:r>
              <a:rPr lang="en" sz="2100"/>
              <a:t>. Don’t add media or components to a website that </a:t>
            </a:r>
            <a:r>
              <a:rPr lang="en" sz="2100" b="1"/>
              <a:t>don’t</a:t>
            </a:r>
            <a:r>
              <a:rPr lang="en" sz="2100"/>
              <a:t> contribute to the site’s message/purpose.</a:t>
            </a:r>
            <a:endParaRPr sz="2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1"/>
          <p:cNvSpPr txBox="1">
            <a:spLocks noGrp="1"/>
          </p:cNvSpPr>
          <p:nvPr>
            <p:ph type="title"/>
          </p:nvPr>
        </p:nvSpPr>
        <p:spPr>
          <a:xfrm>
            <a:off x="311100" y="205275"/>
            <a:ext cx="8109900" cy="6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Planning your website</a:t>
            </a:r>
            <a:endParaRPr sz="3200"/>
          </a:p>
        </p:txBody>
      </p:sp>
      <p:sp>
        <p:nvSpPr>
          <p:cNvPr id="143" name="Google Shape;143;p31"/>
          <p:cNvSpPr txBox="1">
            <a:spLocks noGrp="1"/>
          </p:cNvSpPr>
          <p:nvPr>
            <p:ph type="body" idx="1"/>
          </p:nvPr>
        </p:nvSpPr>
        <p:spPr>
          <a:xfrm>
            <a:off x="397800" y="959100"/>
            <a:ext cx="8348400" cy="3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Audience </a:t>
            </a:r>
            <a:r>
              <a:rPr lang="en" sz="1600">
                <a:solidFill>
                  <a:srgbClr val="ED0E0E"/>
                </a:solidFill>
              </a:rPr>
              <a:t>(Message/Purpose)</a:t>
            </a:r>
            <a:endParaRPr sz="1600" b="1">
              <a:solidFill>
                <a:srgbClr val="ED0E0E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b="1"/>
              <a:t>Content </a:t>
            </a:r>
            <a:r>
              <a:rPr lang="en" sz="1600">
                <a:solidFill>
                  <a:srgbClr val="ED0E0E"/>
                </a:solidFill>
              </a:rPr>
              <a:t>(Posts, Bio, Images)</a:t>
            </a:r>
            <a:endParaRPr sz="1600">
              <a:solidFill>
                <a:srgbClr val="ED0E0E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b="1"/>
              <a:t>Navigability </a:t>
            </a:r>
            <a:r>
              <a:rPr lang="en" sz="1600">
                <a:solidFill>
                  <a:srgbClr val="ED0E0E"/>
                </a:solidFill>
              </a:rPr>
              <a:t>(Headers, Pages, Menus, Hyperlinks)</a:t>
            </a:r>
            <a:endParaRPr sz="16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b="1"/>
              <a:t>User Experience / Accessibility </a:t>
            </a:r>
            <a:r>
              <a:rPr lang="en" sz="1600">
                <a:solidFill>
                  <a:srgbClr val="3D85C6"/>
                </a:solidFill>
              </a:rPr>
              <a:t>(Interactivity, Color scheme, Readability, Alt text)</a:t>
            </a:r>
            <a:endParaRPr sz="1600">
              <a:solidFill>
                <a:srgbClr val="3D85C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b="1"/>
              <a:t>Design </a:t>
            </a:r>
            <a:r>
              <a:rPr lang="en" sz="1600">
                <a:solidFill>
                  <a:srgbClr val="3D85C6"/>
                </a:solidFill>
              </a:rPr>
              <a:t>(Color scheme, Font size, Typeface)</a:t>
            </a:r>
            <a:endParaRPr sz="1600">
              <a:solidFill>
                <a:srgbClr val="3D85C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b="1"/>
              <a:t>Media </a:t>
            </a:r>
            <a:r>
              <a:rPr lang="en" sz="1600">
                <a:solidFill>
                  <a:srgbClr val="3D85C6"/>
                </a:solidFill>
              </a:rPr>
              <a:t>(Images, Embedded elements) </a:t>
            </a:r>
            <a:endParaRPr sz="1600">
              <a:solidFill>
                <a:srgbClr val="3D85C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b="1"/>
              <a:t>Other Functionalities </a:t>
            </a:r>
            <a:r>
              <a:rPr lang="en" sz="1600">
                <a:solidFill>
                  <a:srgbClr val="3D85C6"/>
                </a:solidFill>
              </a:rPr>
              <a:t>(Widgets, Buttons, etc.)</a:t>
            </a:r>
            <a:endParaRPr sz="1600">
              <a:solidFill>
                <a:srgbClr val="3D85C6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cxnSp>
        <p:nvCxnSpPr>
          <p:cNvPr id="144" name="Google Shape;144;p31"/>
          <p:cNvCxnSpPr/>
          <p:nvPr/>
        </p:nvCxnSpPr>
        <p:spPr>
          <a:xfrm>
            <a:off x="3204325" y="2385100"/>
            <a:ext cx="3328800" cy="20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2"/>
          <p:cNvSpPr txBox="1">
            <a:spLocks noGrp="1"/>
          </p:cNvSpPr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Starting points: questions to consider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32"/>
          <p:cNvSpPr txBox="1">
            <a:spLocks noGrp="1"/>
          </p:cNvSpPr>
          <p:nvPr>
            <p:ph type="body" idx="1"/>
          </p:nvPr>
        </p:nvSpPr>
        <p:spPr>
          <a:xfrm>
            <a:off x="311700" y="10285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 b="1"/>
              <a:t>Who</a:t>
            </a:r>
            <a:r>
              <a:rPr lang="en" sz="2700"/>
              <a:t> is this site for? </a:t>
            </a:r>
            <a:endParaRPr sz="2700"/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 b="1"/>
              <a:t>Why</a:t>
            </a:r>
            <a:r>
              <a:rPr lang="en" sz="2700"/>
              <a:t> would your identified audience(s) visit your site?</a:t>
            </a:r>
            <a:endParaRPr sz="2700"/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 b="1"/>
              <a:t>How </a:t>
            </a:r>
            <a:r>
              <a:rPr lang="en" sz="2700"/>
              <a:t>will they find what they need, and navigate around?</a:t>
            </a:r>
            <a:endParaRPr sz="2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3"/>
          <p:cNvSpPr txBox="1">
            <a:spLocks noGrp="1"/>
          </p:cNvSpPr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Starting points: more questions to consider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33"/>
          <p:cNvSpPr txBox="1">
            <a:spLocks noGrp="1"/>
          </p:cNvSpPr>
          <p:nvPr>
            <p:ph type="body" idx="1"/>
          </p:nvPr>
        </p:nvSpPr>
        <p:spPr>
          <a:xfrm>
            <a:off x="311700" y="10285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What is the </a:t>
            </a:r>
            <a:r>
              <a:rPr lang="en" sz="2200" b="1"/>
              <a:t>purpose </a:t>
            </a:r>
            <a:r>
              <a:rPr lang="en" sz="2200"/>
              <a:t>of this site?  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How can you communicate this clearly in the site’s content and design?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Can </a:t>
            </a:r>
            <a:r>
              <a:rPr lang="en" sz="2200" b="1"/>
              <a:t>everyone</a:t>
            </a:r>
            <a:r>
              <a:rPr lang="en" sz="2200"/>
              <a:t> use your site effectively? Is it accessible on mobile devices, and to people with disabilities?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How can you make </a:t>
            </a:r>
            <a:r>
              <a:rPr lang="en" sz="2200" b="1"/>
              <a:t>smart design choices </a:t>
            </a:r>
            <a:r>
              <a:rPr lang="en" sz="2200"/>
              <a:t>to enhance the site’s look, navigability, interactivity, functionality and accessibility?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TI Slides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1861</Words>
  <Application>Microsoft Macintosh PowerPoint</Application>
  <PresentationFormat>On-screen Show (16:9)</PresentationFormat>
  <Paragraphs>138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Alfa Slab One</vt:lpstr>
      <vt:lpstr>Cambria</vt:lpstr>
      <vt:lpstr>Arial</vt:lpstr>
      <vt:lpstr>Proxima Nova</vt:lpstr>
      <vt:lpstr>Merriweather</vt:lpstr>
      <vt:lpstr>Lobster</vt:lpstr>
      <vt:lpstr>Nunito ExtraLight</vt:lpstr>
      <vt:lpstr>Simple Light</vt:lpstr>
      <vt:lpstr>DTI Slides</vt:lpstr>
      <vt:lpstr>Introduction to Wix</vt:lpstr>
      <vt:lpstr>Workshop Agenda</vt:lpstr>
      <vt:lpstr>Questions to Consider:</vt:lpstr>
      <vt:lpstr>Website building vocabulary</vt:lpstr>
      <vt:lpstr>Website development best practices</vt:lpstr>
      <vt:lpstr>Building for your audience</vt:lpstr>
      <vt:lpstr>Planning your website</vt:lpstr>
      <vt:lpstr>Starting points: questions to consider </vt:lpstr>
      <vt:lpstr>Starting points: more questions to consider </vt:lpstr>
      <vt:lpstr>Discussion: Text to Website </vt:lpstr>
      <vt:lpstr>Building your website in Wix</vt:lpstr>
      <vt:lpstr>Wix vocabulary</vt:lpstr>
      <vt:lpstr>Getting started</vt:lpstr>
      <vt:lpstr>Getting started</vt:lpstr>
      <vt:lpstr>Designing your website</vt:lpstr>
      <vt:lpstr>Wix Editor</vt:lpstr>
      <vt:lpstr>Adding Elements</vt:lpstr>
      <vt:lpstr>Adding Sections</vt:lpstr>
      <vt:lpstr>Adding Pages, editing the Menu</vt:lpstr>
      <vt:lpstr>Site Design</vt:lpstr>
      <vt:lpstr>Adding Media</vt:lpstr>
      <vt:lpstr>Publishing your website</vt:lpstr>
      <vt:lpstr>Your Turn!</vt:lpstr>
      <vt:lpstr>Discussion Questions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Wix</dc:title>
  <cp:lastModifiedBy>Emily Sullivan</cp:lastModifiedBy>
  <cp:revision>1</cp:revision>
  <dcterms:modified xsi:type="dcterms:W3CDTF">2023-11-04T12:41:31Z</dcterms:modified>
</cp:coreProperties>
</file>